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1" r:id="rId11"/>
    <p:sldId id="266" r:id="rId12"/>
    <p:sldId id="267" r:id="rId13"/>
    <p:sldId id="268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712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187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773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97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320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094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683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89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282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627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2153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33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707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36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841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3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43D7C-7CF3-4E58-B610-956A94B6B73C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CAB42A8-3A4B-4061-8BAB-899960539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6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udy.ru/article/lexicology/anglicizmy-ili-zaimstvovaniya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Англицизмы в русской речи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230806"/>
            <a:ext cx="7766936" cy="2374710"/>
          </a:xfrm>
        </p:spPr>
        <p:txBody>
          <a:bodyPr>
            <a:normAutofit/>
          </a:bodyPr>
          <a:lstStyle/>
          <a:p>
            <a:r>
              <a:rPr lang="ru-RU" sz="1600" b="1" dirty="0"/>
              <a:t>Муниципальное бюджетное общеобразовательное учреждение</a:t>
            </a:r>
          </a:p>
          <a:p>
            <a:r>
              <a:rPr lang="ru-RU" sz="1600" b="1" dirty="0"/>
              <a:t>«Лицей </a:t>
            </a:r>
            <a:r>
              <a:rPr lang="ru-RU" sz="1600" b="1" dirty="0" err="1"/>
              <a:t>Технополис</a:t>
            </a:r>
            <a:r>
              <a:rPr lang="ru-RU" sz="1600" b="1" dirty="0"/>
              <a:t>»</a:t>
            </a:r>
          </a:p>
          <a:p>
            <a:r>
              <a:rPr lang="ru-RU" sz="1600" dirty="0"/>
              <a:t>Секция: </a:t>
            </a:r>
            <a:r>
              <a:rPr lang="ru-RU" sz="1600" i="1" dirty="0"/>
              <a:t>Иностранные языки</a:t>
            </a:r>
            <a:endParaRPr lang="ru-RU" sz="1600" dirty="0"/>
          </a:p>
          <a:p>
            <a:r>
              <a:rPr lang="ru-RU" sz="2600" b="1" dirty="0"/>
              <a:t> </a:t>
            </a:r>
            <a:r>
              <a:rPr lang="ru-RU" sz="1600" b="1" dirty="0" smtClean="0"/>
              <a:t>Агава </a:t>
            </a:r>
            <a:r>
              <a:rPr lang="ru-RU" sz="1600" b="1" dirty="0"/>
              <a:t>Вадим Витальевич, Ларионов Тимофей Сергеевич, 5 «Я» </a:t>
            </a:r>
            <a:r>
              <a:rPr lang="ru-RU" sz="1600" b="1" dirty="0" smtClean="0"/>
              <a:t>класс</a:t>
            </a:r>
            <a:endParaRPr lang="ru-RU" sz="1600" b="1" dirty="0"/>
          </a:p>
          <a:p>
            <a:r>
              <a:rPr lang="ru-RU" sz="1600" b="1" dirty="0" smtClean="0"/>
              <a:t>Научный </a:t>
            </a:r>
            <a:r>
              <a:rPr lang="ru-RU" sz="1600" b="1" dirty="0"/>
              <a:t>руководитель: Якушева Виктория Юрьевна</a:t>
            </a:r>
          </a:p>
          <a:p>
            <a:endParaRPr lang="ru-RU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15258496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Вступление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Цель исследования: </a:t>
            </a:r>
            <a:r>
              <a:rPr lang="ru-RU" sz="2000" dirty="0"/>
              <a:t>проверить, узнают ли ученики «Лицея </a:t>
            </a:r>
            <a:r>
              <a:rPr lang="ru-RU" sz="2000" dirty="0" err="1"/>
              <a:t>Технополис</a:t>
            </a:r>
            <a:r>
              <a:rPr lang="ru-RU" sz="2000" dirty="0"/>
              <a:t>» заимствованные слова.</a:t>
            </a:r>
          </a:p>
          <a:p>
            <a:r>
              <a:rPr lang="ru-RU" sz="2000" b="1" dirty="0"/>
              <a:t>Гипотеза: </a:t>
            </a:r>
            <a:r>
              <a:rPr lang="ru-RU" sz="2000" dirty="0"/>
              <a:t>ученики, как активные пользователи интернета, знакомы с распространенными заимствованными английскими словами. </a:t>
            </a:r>
          </a:p>
          <a:p>
            <a:r>
              <a:rPr lang="ru-RU" sz="2000" b="1" dirty="0"/>
              <a:t>Объект исследования: </a:t>
            </a:r>
            <a:r>
              <a:rPr lang="ru-RU" sz="2000" dirty="0"/>
              <a:t>английские слова в русской речи.</a:t>
            </a:r>
          </a:p>
          <a:p>
            <a:r>
              <a:rPr lang="ru-RU" sz="2000" b="1" dirty="0"/>
              <a:t>Область исследования: </a:t>
            </a:r>
            <a:r>
              <a:rPr lang="ru-RU" sz="2000" dirty="0"/>
              <a:t>«Лицей </a:t>
            </a:r>
            <a:r>
              <a:rPr lang="ru-RU" sz="2000" dirty="0" err="1"/>
              <a:t>Технополис</a:t>
            </a:r>
            <a:r>
              <a:rPr lang="ru-RU" sz="2000" dirty="0"/>
              <a:t>».</a:t>
            </a:r>
          </a:p>
          <a:p>
            <a:r>
              <a:rPr lang="ru-RU" sz="2000" b="1" dirty="0"/>
              <a:t>Задача: </a:t>
            </a:r>
            <a:r>
              <a:rPr lang="ru-RU" sz="2000" dirty="0"/>
              <a:t>провести опрос и составить список знакомых заимствованных слов в лексиконе учеников «Лицея </a:t>
            </a:r>
            <a:r>
              <a:rPr lang="ru-RU" sz="2000" dirty="0" err="1"/>
              <a:t>Технополис</a:t>
            </a:r>
            <a:r>
              <a:rPr lang="ru-RU" sz="2000" dirty="0"/>
              <a:t>».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431872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Способ развития русского языка с помощью заимствования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Одним из способов развития современного языка является </a:t>
            </a:r>
            <a:r>
              <a:rPr lang="ru-RU" sz="2800" b="1" dirty="0"/>
              <a:t>заимствование иностранных слов. </a:t>
            </a:r>
            <a:r>
              <a:rPr lang="ru-RU" sz="2800" dirty="0"/>
              <a:t>Развитие языка всегда тесно связано с развитием прогресса и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12188723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Причины заимствования иностранных </a:t>
            </a:r>
            <a:r>
              <a:rPr lang="ru-RU" dirty="0" smtClean="0"/>
              <a:t>слов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sz="2400" b="1" dirty="0"/>
              <a:t>1. Русское слово не полностью или неточно отражает смысл понятия</a:t>
            </a:r>
          </a:p>
          <a:p>
            <a:pPr marL="45720" indent="0">
              <a:buNone/>
            </a:pPr>
            <a:r>
              <a:rPr lang="ru-RU" sz="2400" b="1" dirty="0"/>
              <a:t>2. Заимствование позволяет сократить длинную фразу или словосочетание на русском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971877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1. Русское слово не полностью или неточно отражает смысл понятия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sz="2400" dirty="0"/>
              <a:t>Примеры:</a:t>
            </a:r>
          </a:p>
          <a:p>
            <a:r>
              <a:rPr lang="ru-RU" sz="2400" b="1" dirty="0" err="1"/>
              <a:t>Эйчар</a:t>
            </a:r>
            <a:r>
              <a:rPr lang="ru-RU" sz="2400" dirty="0"/>
              <a:t> (от англ. HR [</a:t>
            </a:r>
            <a:r>
              <a:rPr lang="ru-RU" sz="2400" dirty="0" err="1"/>
              <a:t>human</a:t>
            </a:r>
            <a:r>
              <a:rPr lang="ru-RU" sz="2400" dirty="0"/>
              <a:t> </a:t>
            </a:r>
            <a:r>
              <a:rPr lang="ru-RU" sz="2400" dirty="0" err="1"/>
              <a:t>resources</a:t>
            </a:r>
            <a:r>
              <a:rPr lang="ru-RU" sz="2400" dirty="0"/>
              <a:t>] – человеческие ресурсы) – специалист, который занимается подбором, адаптацией и мотивацией персонала.</a:t>
            </a:r>
          </a:p>
          <a:p>
            <a:r>
              <a:rPr lang="ru-RU" sz="2400" b="1" dirty="0"/>
              <a:t>Бренд</a:t>
            </a:r>
            <a:r>
              <a:rPr lang="ru-RU" sz="2400" dirty="0"/>
              <a:t>. На русском языке это вроде как «торговая марка». Но на самом деле «бренд» имеет значение куда шире, чем «торговая марка».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8124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2. Заимствование позволяет сократить длинную фразу или словосочетание на русском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7689" y="2489842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В таких ситуациях англицизм не просто оказывается точнее, но еще и короче, экономичнее, чем русский аналог. Встреча на высшем уровне – это просто </a:t>
            </a:r>
            <a:r>
              <a:rPr lang="ru-RU" sz="2000" b="1" dirty="0">
                <a:solidFill>
                  <a:schemeClr val="tx1"/>
                </a:solidFill>
              </a:rPr>
              <a:t>саммит</a:t>
            </a:r>
            <a:r>
              <a:rPr lang="ru-RU" sz="2000" dirty="0">
                <a:solidFill>
                  <a:schemeClr val="tx1"/>
                </a:solidFill>
              </a:rPr>
              <a:t>, розничная торговля – </a:t>
            </a:r>
            <a:r>
              <a:rPr lang="ru-RU" sz="2000" b="1" dirty="0">
                <a:solidFill>
                  <a:schemeClr val="tx1"/>
                </a:solidFill>
              </a:rPr>
              <a:t>ритейл</a:t>
            </a:r>
            <a:r>
              <a:rPr lang="ru-RU" sz="2000" dirty="0">
                <a:solidFill>
                  <a:schemeClr val="tx1"/>
                </a:solidFill>
              </a:rPr>
              <a:t>, наемный убийца – </a:t>
            </a:r>
            <a:r>
              <a:rPr lang="ru-RU" sz="2000" b="1" dirty="0">
                <a:solidFill>
                  <a:schemeClr val="tx1"/>
                </a:solidFill>
              </a:rPr>
              <a:t>киллер </a:t>
            </a:r>
            <a:r>
              <a:rPr lang="ru-RU" sz="2000" dirty="0">
                <a:solidFill>
                  <a:schemeClr val="tx1"/>
                </a:solidFill>
              </a:rPr>
              <a:t>и т.д.</a:t>
            </a:r>
          </a:p>
          <a:p>
            <a:pPr marL="4572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 Иностранные слова, в частности английские, в русский язык приходили и успешно приживались с глубокой древности. Сегодня трудно поверить, но «князь», «шлем», «кровать», «лошадь», «плита» и многие другие – когда-то тоже были иностранными.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42838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Молодежь и тренды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Там часто обычные, бытовые понятия начинают называть с использованием англицизмов. Неудачника назовут </a:t>
            </a:r>
            <a:r>
              <a:rPr lang="ru-RU" sz="2400" b="1" dirty="0" err="1"/>
              <a:t>лузером</a:t>
            </a:r>
            <a:r>
              <a:rPr lang="ru-RU" sz="2400" dirty="0"/>
              <a:t>, веселую вечеринку – </a:t>
            </a:r>
            <a:r>
              <a:rPr lang="ru-RU" sz="2400" b="1" dirty="0" err="1"/>
              <a:t>пати</a:t>
            </a:r>
            <a:r>
              <a:rPr lang="ru-RU" sz="2400" dirty="0"/>
              <a:t>, молодого человека или девушку – </a:t>
            </a:r>
            <a:r>
              <a:rPr lang="ru-RU" sz="2400" b="1" dirty="0"/>
              <a:t>бойфренд</a:t>
            </a:r>
            <a:r>
              <a:rPr lang="ru-RU" sz="2400" dirty="0"/>
              <a:t> или </a:t>
            </a:r>
            <a:r>
              <a:rPr lang="ru-RU" sz="2400" b="1" dirty="0" err="1"/>
              <a:t>гелфренд</a:t>
            </a:r>
            <a:r>
              <a:rPr lang="ru-RU" sz="2400" dirty="0"/>
              <a:t> и другие.</a:t>
            </a:r>
          </a:p>
          <a:p>
            <a:r>
              <a:rPr lang="ru-RU" sz="2400" dirty="0"/>
              <a:t>В этих случаях в русском языке есть нужные слова, и обозначают они все точно, но просто хочется молодежи чего-то необычного, выделиться.</a:t>
            </a:r>
          </a:p>
        </p:txBody>
      </p:sp>
    </p:spTree>
    <p:extLst>
      <p:ext uri="{BB962C8B-B14F-4D97-AF65-F5344CB8AC3E}">
        <p14:creationId xmlns:p14="http://schemas.microsoft.com/office/powerpoint/2010/main" val="239781734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Интересный </a:t>
            </a:r>
            <a:r>
              <a:rPr lang="ru-RU" dirty="0" smtClean="0"/>
              <a:t>факт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/>
              <a:t>В те же времена, а это начало XIX в., и начало зарождаться движение ярых противников «иностранщины» во главе с Г.Р. Державиным (русский поэт эпохи Просвещения) и </a:t>
            </a:r>
            <a:r>
              <a:rPr lang="ru-RU" sz="2400" dirty="0" err="1"/>
              <a:t>А.С.Шишковым</a:t>
            </a:r>
            <a:r>
              <a:rPr lang="ru-RU" sz="2400" dirty="0"/>
              <a:t> (писатель и литературовед). Они предлагали заменить </a:t>
            </a:r>
            <a:r>
              <a:rPr lang="ru-RU" sz="2400" b="1" dirty="0"/>
              <a:t>«калоши» на «</a:t>
            </a:r>
            <a:r>
              <a:rPr lang="ru-RU" sz="2400" b="1" dirty="0" err="1"/>
              <a:t>мокроступы</a:t>
            </a:r>
            <a:r>
              <a:rPr lang="ru-RU" sz="2400" b="1" dirty="0"/>
              <a:t>»</a:t>
            </a:r>
            <a:r>
              <a:rPr lang="ru-RU" sz="2400" dirty="0"/>
              <a:t>, </a:t>
            </a:r>
            <a:r>
              <a:rPr lang="ru-RU" sz="2400" b="1" dirty="0"/>
              <a:t>«лабиринт» на «</a:t>
            </a:r>
            <a:r>
              <a:rPr lang="ru-RU" sz="2400" b="1" dirty="0" err="1"/>
              <a:t>блуждалище</a:t>
            </a:r>
            <a:r>
              <a:rPr lang="ru-RU" sz="2400" b="1" dirty="0"/>
              <a:t>»</a:t>
            </a:r>
            <a:r>
              <a:rPr lang="ru-RU" sz="2400" dirty="0"/>
              <a:t>, а </a:t>
            </a:r>
            <a:r>
              <a:rPr lang="ru-RU" sz="2400" b="1" dirty="0"/>
              <a:t>«индивидуальность» на «</a:t>
            </a:r>
            <a:r>
              <a:rPr lang="ru-RU" sz="2400" b="1" dirty="0" err="1"/>
              <a:t>яйность</a:t>
            </a:r>
            <a:r>
              <a:rPr lang="ru-RU" sz="2400" b="1" dirty="0"/>
              <a:t>».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49100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Результаты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/>
              <a:t>Мы провели </a:t>
            </a:r>
            <a:r>
              <a:rPr lang="ru-RU" sz="2800" dirty="0"/>
              <a:t>опрос среди учеников «Лицея </a:t>
            </a:r>
            <a:r>
              <a:rPr lang="ru-RU" sz="2800" dirty="0" err="1"/>
              <a:t>Технополис</a:t>
            </a:r>
            <a:r>
              <a:rPr lang="ru-RU" sz="2800" dirty="0"/>
              <a:t>». </a:t>
            </a:r>
            <a:r>
              <a:rPr lang="ru-RU" sz="2800" dirty="0" smtClean="0"/>
              <a:t>Мы опросили </a:t>
            </a:r>
            <a:r>
              <a:rPr lang="ru-RU" sz="2800" b="1" dirty="0"/>
              <a:t>30</a:t>
            </a:r>
            <a:r>
              <a:rPr lang="ru-RU" sz="2800" dirty="0"/>
              <a:t> учеников, и </a:t>
            </a:r>
            <a:r>
              <a:rPr lang="ru-RU" sz="2800" dirty="0" smtClean="0"/>
              <a:t>попросили </a:t>
            </a:r>
            <a:r>
              <a:rPr lang="ru-RU" sz="2800" dirty="0"/>
              <a:t>их ответить на </a:t>
            </a:r>
            <a:r>
              <a:rPr lang="ru-RU" sz="2800" dirty="0" smtClean="0"/>
              <a:t>вопросы: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</a:t>
            </a:r>
            <a:r>
              <a:rPr lang="ru-RU" sz="2800" b="1" dirty="0" smtClean="0"/>
              <a:t>1. Какие </a:t>
            </a:r>
            <a:r>
              <a:rPr lang="ru-RU" sz="2800" b="1" dirty="0"/>
              <a:t>слова являются заимствованными</a:t>
            </a:r>
            <a:r>
              <a:rPr lang="ru-RU" sz="2800" b="1" dirty="0" smtClean="0"/>
              <a:t>?</a:t>
            </a:r>
          </a:p>
          <a:p>
            <a:pPr marL="0" indent="0">
              <a:buNone/>
            </a:pPr>
            <a:r>
              <a:rPr lang="ru-RU" sz="2800" b="1" dirty="0" smtClean="0"/>
              <a:t> 2. </a:t>
            </a:r>
            <a:r>
              <a:rPr lang="ru-RU" sz="2800" b="1" dirty="0"/>
              <a:t>Какие из них вы используете чаще всего в своей повседневной речи</a:t>
            </a:r>
            <a:r>
              <a:rPr lang="ru-RU" sz="2800" b="1" dirty="0" smtClean="0"/>
              <a:t>?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dirty="0"/>
              <a:t>Вот какие результаты </a:t>
            </a:r>
            <a:r>
              <a:rPr lang="ru-RU" sz="2800" dirty="0" smtClean="0"/>
              <a:t>мы получили:</a:t>
            </a:r>
            <a:endParaRPr lang="ru-RU" sz="2800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8606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614" y="0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Приложение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911" y="1847621"/>
            <a:ext cx="7249968" cy="482405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7911" y="1201290"/>
            <a:ext cx="84646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1. Какие слова являются заимствованными?</a:t>
            </a:r>
          </a:p>
          <a:p>
            <a:r>
              <a:rPr lang="ru-RU" b="1" dirty="0" smtClean="0"/>
              <a:t>2</a:t>
            </a:r>
            <a:r>
              <a:rPr lang="ru-RU" b="1" dirty="0"/>
              <a:t>. Какие из них вы используете чаще всего в своей повседневной речи</a:t>
            </a:r>
            <a:r>
              <a:rPr lang="ru-RU" b="1" dirty="0" smtClean="0"/>
              <a:t>?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791112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5150" y="231644"/>
            <a:ext cx="8596668" cy="18076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1. </a:t>
            </a:r>
            <a:r>
              <a:rPr lang="ru-RU" dirty="0"/>
              <a:t>Какие слова являются заимствованными</a:t>
            </a:r>
            <a:r>
              <a:rPr lang="ru-RU" dirty="0" smtClean="0"/>
              <a:t>?</a:t>
            </a:r>
            <a:r>
              <a:rPr lang="ru-RU" dirty="0"/>
              <a:t/>
            </a:r>
            <a:br>
              <a:rPr lang="ru-RU" dirty="0"/>
            </a:br>
            <a:r>
              <a:rPr lang="ru-RU" sz="2700" dirty="0">
                <a:solidFill>
                  <a:schemeClr val="tx1"/>
                </a:solidFill>
              </a:rPr>
              <a:t>Здесь я показал, мнение людей, как они считают, какие слова </a:t>
            </a:r>
            <a:r>
              <a:rPr lang="ru-RU" sz="2700" dirty="0" smtClean="0">
                <a:solidFill>
                  <a:schemeClr val="tx1"/>
                </a:solidFill>
              </a:rPr>
              <a:t>заимствованные(да), </a:t>
            </a:r>
            <a:r>
              <a:rPr lang="ru-RU" sz="2700" dirty="0">
                <a:solidFill>
                  <a:schemeClr val="tx1"/>
                </a:solidFill>
              </a:rPr>
              <a:t>а какие </a:t>
            </a:r>
            <a:r>
              <a:rPr lang="ru-RU" sz="2700" dirty="0" smtClean="0">
                <a:solidFill>
                  <a:schemeClr val="tx1"/>
                </a:solidFill>
              </a:rPr>
              <a:t>– нет.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561" y="1687713"/>
            <a:ext cx="5829300" cy="36118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8314" y="1686233"/>
            <a:ext cx="5602924" cy="36133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7845" y="5394129"/>
            <a:ext cx="9197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Как показало исследование, большинство людей считает, что слова хот – дог, браузер, сайт и вегетарианец – заимствованные, а гнездо, поезд, дерево, мясо, камень, голубь и молоко – не заимствованные.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171442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60849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2. Какие из них вы используете чаще всего в своей повседневной речи</a:t>
            </a:r>
            <a:r>
              <a:rPr lang="ru-RU" dirty="0" smtClean="0"/>
              <a:t>?</a:t>
            </a:r>
            <a:br>
              <a:rPr lang="ru-RU" dirty="0" smtClean="0"/>
            </a:br>
            <a:r>
              <a:rPr lang="ru-RU" sz="2200" dirty="0" smtClean="0">
                <a:solidFill>
                  <a:schemeClr val="tx1"/>
                </a:solidFill>
              </a:rPr>
              <a:t>На этой диаграмме я показал, какие слова люди используют чаще всего.</a:t>
            </a:r>
            <a:endParaRPr lang="ru-RU" sz="22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7443" y="2438997"/>
            <a:ext cx="7154391" cy="41733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7334" y="2438997"/>
            <a:ext cx="39901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По исследованию, слова</a:t>
            </a:r>
          </a:p>
          <a:p>
            <a:r>
              <a:rPr lang="ru-RU" sz="2000" dirty="0"/>
              <a:t>б</a:t>
            </a:r>
            <a:r>
              <a:rPr lang="ru-RU" sz="2000" dirty="0" smtClean="0"/>
              <a:t>раузер, сайт и молоко пользуются большей популярностью, а словами вегетарианец, поезд, метро и гнездо большинство людей не пользуется.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540366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0665" y="0"/>
            <a:ext cx="8596668" cy="159341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Правильные и неправильные </a:t>
            </a:r>
            <a:r>
              <a:rPr lang="ru-RU" dirty="0" smtClean="0"/>
              <a:t>ответы</a:t>
            </a:r>
            <a:br>
              <a:rPr lang="ru-RU" dirty="0" smtClean="0"/>
            </a:br>
            <a:r>
              <a:rPr lang="ru-RU" sz="2200" dirty="0" smtClean="0">
                <a:solidFill>
                  <a:schemeClr val="tx1"/>
                </a:solidFill>
              </a:rPr>
              <a:t>Здесь я показал сколько людей ответили правильно, и сколько неправильно.</a:t>
            </a:r>
            <a:endParaRPr lang="ru-RU" sz="2200" dirty="0">
              <a:solidFill>
                <a:schemeClr val="tx1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9616" y="1762596"/>
            <a:ext cx="7867725" cy="45870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4032" y="1167897"/>
            <a:ext cx="348558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Это список заимствованных и не заимствованных слов.</a:t>
            </a:r>
          </a:p>
          <a:p>
            <a:r>
              <a:rPr lang="ru-RU" dirty="0" smtClean="0"/>
              <a:t>Заимствованное +</a:t>
            </a:r>
          </a:p>
          <a:p>
            <a:r>
              <a:rPr lang="ru-RU" dirty="0" smtClean="0"/>
              <a:t>Не заимствованное -</a:t>
            </a:r>
          </a:p>
          <a:p>
            <a:r>
              <a:rPr lang="ru-RU" dirty="0" smtClean="0"/>
              <a:t>1. Гнездо -</a:t>
            </a:r>
          </a:p>
          <a:p>
            <a:r>
              <a:rPr lang="ru-RU" dirty="0" smtClean="0"/>
              <a:t>2. Ролик +</a:t>
            </a:r>
          </a:p>
          <a:p>
            <a:r>
              <a:rPr lang="ru-RU" dirty="0" smtClean="0"/>
              <a:t>3. Кино +</a:t>
            </a:r>
          </a:p>
          <a:p>
            <a:r>
              <a:rPr lang="ru-RU" dirty="0" smtClean="0"/>
              <a:t>4. Метро +</a:t>
            </a:r>
          </a:p>
          <a:p>
            <a:r>
              <a:rPr lang="ru-RU" dirty="0" smtClean="0"/>
              <a:t>5. Поезд -</a:t>
            </a:r>
          </a:p>
          <a:p>
            <a:r>
              <a:rPr lang="ru-RU" dirty="0" smtClean="0"/>
              <a:t>6. Фрукт +</a:t>
            </a:r>
          </a:p>
          <a:p>
            <a:r>
              <a:rPr lang="ru-RU" dirty="0" smtClean="0"/>
              <a:t>7. Дерево -</a:t>
            </a:r>
          </a:p>
          <a:p>
            <a:r>
              <a:rPr lang="ru-RU" dirty="0" smtClean="0"/>
              <a:t>8. Хот – дог +</a:t>
            </a:r>
          </a:p>
          <a:p>
            <a:r>
              <a:rPr lang="ru-RU" dirty="0" smtClean="0"/>
              <a:t>9. Браузер +</a:t>
            </a:r>
          </a:p>
          <a:p>
            <a:r>
              <a:rPr lang="ru-RU" dirty="0" smtClean="0"/>
              <a:t>10. Сайт +</a:t>
            </a:r>
          </a:p>
          <a:p>
            <a:r>
              <a:rPr lang="ru-RU" dirty="0" smtClean="0"/>
              <a:t>11. Мясо -</a:t>
            </a:r>
          </a:p>
          <a:p>
            <a:r>
              <a:rPr lang="ru-RU" dirty="0" smtClean="0"/>
              <a:t>12. Вегетарианец +</a:t>
            </a:r>
          </a:p>
          <a:p>
            <a:r>
              <a:rPr lang="ru-RU" dirty="0" smtClean="0"/>
              <a:t>13. Камень -</a:t>
            </a:r>
          </a:p>
          <a:p>
            <a:r>
              <a:rPr lang="ru-RU" dirty="0" smtClean="0"/>
              <a:t>14. Голубь -</a:t>
            </a:r>
          </a:p>
          <a:p>
            <a:r>
              <a:rPr lang="ru-RU" dirty="0" smtClean="0"/>
              <a:t>15. Молоко +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868508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Вывод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Наше </a:t>
            </a:r>
            <a:r>
              <a:rPr lang="ru-RU" sz="2400" dirty="0"/>
              <a:t>исследование доказывает, что ученики «Лицея </a:t>
            </a:r>
            <a:r>
              <a:rPr lang="ru-RU" sz="2400" dirty="0" err="1"/>
              <a:t>Технополис</a:t>
            </a:r>
            <a:r>
              <a:rPr lang="ru-RU" sz="2400" dirty="0"/>
              <a:t>» знают и используют не меньше половины слов из этого списка.</a:t>
            </a:r>
          </a:p>
          <a:p>
            <a:pPr marL="0" indent="0">
              <a:buNone/>
            </a:pPr>
            <a:r>
              <a:rPr lang="ru-RU" sz="2400" b="1" dirty="0" smtClean="0"/>
              <a:t>Мы подтвердили </a:t>
            </a:r>
            <a:r>
              <a:rPr lang="ru-RU" sz="2400" b="1" dirty="0"/>
              <a:t>свою гипотезу</a:t>
            </a:r>
            <a:r>
              <a:rPr lang="ru-RU" sz="2400" dirty="0"/>
              <a:t>, что ученики «Лицея </a:t>
            </a:r>
            <a:r>
              <a:rPr lang="ru-RU" sz="2400" dirty="0" err="1"/>
              <a:t>Технополис</a:t>
            </a:r>
            <a:r>
              <a:rPr lang="ru-RU" sz="2400" dirty="0"/>
              <a:t>» как активные пользователи интернета знакомы с распространёнными заимствованными словами.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12587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Библиографический список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>
                <a:hlinkClick r:id="rId2"/>
              </a:rPr>
              <a:t>https://www.study.ru/article/lexicology/anglicizmy-ili-zaimstvovaniya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33112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589291"/>
            <a:ext cx="10203255" cy="42687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 smtClean="0"/>
              <a:t>Спасибо за внимание!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8137775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84</TotalTime>
  <Words>695</Words>
  <Application>Microsoft Office PowerPoint</Application>
  <PresentationFormat>Широкоэкранный</PresentationFormat>
  <Paragraphs>65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Грань</vt:lpstr>
      <vt:lpstr>Англицизмы в русской речи</vt:lpstr>
      <vt:lpstr>Вступление </vt:lpstr>
      <vt:lpstr>Способ развития русского языка с помощью заимствования</vt:lpstr>
      <vt:lpstr>Причины заимствования иностранных слов</vt:lpstr>
      <vt:lpstr>1. Русское слово не полностью или неточно отражает смысл понятия</vt:lpstr>
      <vt:lpstr>2. Заимствование позволяет сократить длинную фразу или словосочетание на русском</vt:lpstr>
      <vt:lpstr>Молодежь и тренды</vt:lpstr>
      <vt:lpstr>Интересный факт</vt:lpstr>
      <vt:lpstr>Результаты исследования</vt:lpstr>
      <vt:lpstr>Приложение</vt:lpstr>
      <vt:lpstr>1. Какие слова являются заимствованными? Здесь я показал, мнение людей, как они считают, какие слова заимствованные(да), а какие – нет. </vt:lpstr>
      <vt:lpstr> 2. Какие из них вы используете чаще всего в своей повседневной речи? На этой диаграмме я показал, какие слова люди используют чаще всего.</vt:lpstr>
      <vt:lpstr>Правильные и неправильные ответы Здесь я показал сколько людей ответили правильно, и сколько неправильно.</vt:lpstr>
      <vt:lpstr>Вывод</vt:lpstr>
      <vt:lpstr>Библиографический список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Англицизмы в русской речи</dc:title>
  <dc:creator>Студент_5</dc:creator>
  <cp:lastModifiedBy>Admin</cp:lastModifiedBy>
  <cp:revision>11</cp:revision>
  <dcterms:created xsi:type="dcterms:W3CDTF">2021-03-11T05:51:35Z</dcterms:created>
  <dcterms:modified xsi:type="dcterms:W3CDTF">2021-03-16T13:32:53Z</dcterms:modified>
</cp:coreProperties>
</file>